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67" r:id="rId4"/>
    <p:sldId id="468" r:id="rId5"/>
    <p:sldId id="470" r:id="rId6"/>
    <p:sldId id="471" r:id="rId7"/>
    <p:sldId id="472" r:id="rId8"/>
    <p:sldId id="473" r:id="rId9"/>
    <p:sldId id="479" r:id="rId10"/>
    <p:sldId id="480" r:id="rId11"/>
    <p:sldId id="481" r:id="rId12"/>
    <p:sldId id="474" r:id="rId13"/>
    <p:sldId id="475" r:id="rId14"/>
    <p:sldId id="476" r:id="rId15"/>
    <p:sldId id="477" r:id="rId16"/>
    <p:sldId id="478" r:id="rId17"/>
    <p:sldId id="484" r:id="rId18"/>
    <p:sldId id="482" r:id="rId19"/>
    <p:sldId id="4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29D"/>
    <a:srgbClr val="EFEEE8"/>
    <a:srgbClr val="6E767C"/>
    <a:srgbClr val="77A2CB"/>
    <a:srgbClr val="2B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0" autoAdjust="0"/>
    <p:restoredTop sz="94660"/>
  </p:normalViewPr>
  <p:slideViewPr>
    <p:cSldViewPr snapToGrid="0">
      <p:cViewPr>
        <p:scale>
          <a:sx n="114" d="100"/>
          <a:sy n="114" d="100"/>
        </p:scale>
        <p:origin x="10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2022. 12. 8.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533120" y="2264857"/>
            <a:ext cx="1997065" cy="1997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12"/>
          <p:cNvSpPr/>
          <p:nvPr/>
        </p:nvSpPr>
        <p:spPr>
          <a:xfrm>
            <a:off x="1348752" y="2408777"/>
            <a:ext cx="1064781" cy="1001260"/>
          </a:xfrm>
          <a:custGeom>
            <a:avLst/>
            <a:gdLst/>
            <a:ahLst/>
            <a:cxnLst/>
            <a:rect l="l" t="t" r="r" b="b"/>
            <a:pathLst>
              <a:path w="1064781" h="1001260">
                <a:moveTo>
                  <a:pt x="484050" y="0"/>
                </a:moveTo>
                <a:lnTo>
                  <a:pt x="1064781" y="1001260"/>
                </a:lnTo>
                <a:lnTo>
                  <a:pt x="11955" y="1001260"/>
                </a:lnTo>
                <a:cubicBezTo>
                  <a:pt x="3658" y="953522"/>
                  <a:pt x="0" y="904494"/>
                  <a:pt x="0" y="854612"/>
                </a:cubicBezTo>
                <a:cubicBezTo>
                  <a:pt x="0" y="491580"/>
                  <a:pt x="193733" y="173797"/>
                  <a:pt x="4840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4888" y="2318883"/>
            <a:ext cx="7517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DemiLight" panose="020B0400000000000000" pitchFamily="34" charset="-127"/>
              </a:rPr>
              <a:t>Analysis about Tennis Players’ Type and Winning Strategies</a:t>
            </a:r>
            <a:endParaRPr kumimoji="0" lang="en-US" altLang="ko-KR" sz="36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022D72-A34D-EDD8-57AC-695DA92030B7}"/>
              </a:ext>
            </a:extLst>
          </p:cNvPr>
          <p:cNvSpPr/>
          <p:nvPr/>
        </p:nvSpPr>
        <p:spPr>
          <a:xfrm>
            <a:off x="8187032" y="3938756"/>
            <a:ext cx="397965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Minyong</a:t>
            </a:r>
            <a:r>
              <a:rPr lang="en-US" altLang="ko-KR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Lee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EAS345 1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2/08/2022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(1) Linear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3D6BF-63BF-1FCD-64F8-0DE8CE6F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0" y="1712094"/>
            <a:ext cx="3261887" cy="2153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6147F-0C77-9324-79C2-526301B4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60" y="4101327"/>
            <a:ext cx="3598978" cy="1236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F2757F-E7FE-381C-A5FF-63E20CA3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962" y="4154615"/>
            <a:ext cx="3456414" cy="1236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9B884-6552-CC50-9ADB-9F1059A5E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47" y="1745353"/>
            <a:ext cx="3337199" cy="21539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23DCBA-5789-678F-9AA6-143A21224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508" y="1712094"/>
            <a:ext cx="3312668" cy="215394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72B3CD-86AB-90D5-B501-69CEBDE12D15}"/>
              </a:ext>
            </a:extLst>
          </p:cNvPr>
          <p:cNvGrpSpPr/>
          <p:nvPr/>
        </p:nvGrpSpPr>
        <p:grpSpPr>
          <a:xfrm>
            <a:off x="8067758" y="4113519"/>
            <a:ext cx="3483846" cy="1236520"/>
            <a:chOff x="7667064" y="4625677"/>
            <a:chExt cx="4508500" cy="1600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94BE80-E6C7-F427-683C-94EDDCC23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7064" y="4625677"/>
              <a:ext cx="38100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1BBC35-6ADE-726A-710D-D0E9CCAC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7064" y="5425777"/>
              <a:ext cx="4508500" cy="80010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7059F4-4CA8-2C92-D2E5-91D19F5B2DAA}"/>
              </a:ext>
            </a:extLst>
          </p:cNvPr>
          <p:cNvSpPr/>
          <p:nvPr/>
        </p:nvSpPr>
        <p:spPr>
          <a:xfrm>
            <a:off x="1112538" y="5040909"/>
            <a:ext cx="10271227" cy="209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8862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(1) Linear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3D6BF-63BF-1FCD-64F8-0DE8CE6FA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0" y="1712094"/>
            <a:ext cx="3261887" cy="21539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F6147F-0C77-9324-79C2-526301B42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60" y="4101327"/>
            <a:ext cx="3598978" cy="1236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F2757F-E7FE-381C-A5FF-63E20CA3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962" y="4154615"/>
            <a:ext cx="3456414" cy="1236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9B884-6552-CC50-9ADB-9F1059A5E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47" y="1745353"/>
            <a:ext cx="3337199" cy="21539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23DCBA-5789-678F-9AA6-143A21224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508" y="1712094"/>
            <a:ext cx="3312668" cy="215394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72B3CD-86AB-90D5-B501-69CEBDE12D15}"/>
              </a:ext>
            </a:extLst>
          </p:cNvPr>
          <p:cNvGrpSpPr/>
          <p:nvPr/>
        </p:nvGrpSpPr>
        <p:grpSpPr>
          <a:xfrm>
            <a:off x="8067758" y="4113519"/>
            <a:ext cx="3483846" cy="1236520"/>
            <a:chOff x="7667064" y="4625677"/>
            <a:chExt cx="4508500" cy="1600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94BE80-E6C7-F427-683C-94EDDCC23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7064" y="4625677"/>
              <a:ext cx="3810000" cy="800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1BBC35-6ADE-726A-710D-D0E9CCAC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7064" y="5425777"/>
              <a:ext cx="4508500" cy="80010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7059F4-4CA8-2C92-D2E5-91D19F5B2DAA}"/>
              </a:ext>
            </a:extLst>
          </p:cNvPr>
          <p:cNvSpPr/>
          <p:nvPr/>
        </p:nvSpPr>
        <p:spPr>
          <a:xfrm>
            <a:off x="1112538" y="5040909"/>
            <a:ext cx="10271227" cy="209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9CDF14-336F-F8F6-95A1-27078DF59108}"/>
              </a:ext>
            </a:extLst>
          </p:cNvPr>
          <p:cNvSpPr/>
          <p:nvPr/>
        </p:nvSpPr>
        <p:spPr>
          <a:xfrm>
            <a:off x="1765370" y="2169612"/>
            <a:ext cx="8661260" cy="2606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US" sz="1600" dirty="0"/>
              <a:t>       The more you do either Wide</a:t>
            </a:r>
            <a:r>
              <a:rPr kumimoji="1" lang="en-US" altLang="ko-KR" sz="1600" dirty="0"/>
              <a:t>-</a:t>
            </a:r>
            <a:r>
              <a:rPr kumimoji="1" lang="en-US" altLang="ko-US" sz="1600" dirty="0"/>
              <a:t>serve or T</a:t>
            </a:r>
            <a:r>
              <a:rPr kumimoji="1" lang="en-US" altLang="ko-KR" sz="1600" dirty="0"/>
              <a:t>-</a:t>
            </a:r>
            <a:r>
              <a:rPr kumimoji="1" lang="en-US" altLang="ko-US" sz="1600" dirty="0"/>
              <a:t>serve than Body</a:t>
            </a:r>
            <a:r>
              <a:rPr kumimoji="1" lang="en-US" altLang="ko-KR" sz="1600" dirty="0"/>
              <a:t>-</a:t>
            </a:r>
            <a:r>
              <a:rPr kumimoji="1" lang="en-US" altLang="ko-US" sz="1600" dirty="0"/>
              <a:t>serve,</a:t>
            </a:r>
          </a:p>
          <a:p>
            <a:r>
              <a:rPr kumimoji="1" lang="ko-KR" altLang="en-US" sz="1600" dirty="0"/>
              <a:t>       </a:t>
            </a:r>
            <a:endParaRPr kumimoji="1" lang="en-US" altLang="ko-KR" sz="1600" dirty="0"/>
          </a:p>
          <a:p>
            <a:r>
              <a:rPr kumimoji="1" lang="en-US" altLang="ko-US" sz="1600" dirty="0"/>
              <a:t>       the more likely you are to score lots of points!</a:t>
            </a:r>
            <a:endParaRPr kumimoji="1" lang="ko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473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6" y="907133"/>
            <a:ext cx="512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(2) K-NN Clustering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7AE4C-725B-AE54-AFCE-8B4191DA84DD}"/>
              </a:ext>
            </a:extLst>
          </p:cNvPr>
          <p:cNvSpPr/>
          <p:nvPr/>
        </p:nvSpPr>
        <p:spPr>
          <a:xfrm>
            <a:off x="6432033" y="1231504"/>
            <a:ext cx="531505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Clustering tennis players in 4 types</a:t>
            </a: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Choose several stats that distinguish each type well</a:t>
            </a: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Label the most representative players of each type and use them as criteria  (supervised learning)</a:t>
            </a: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342900" indent="-342900">
              <a:buAutoNum type="arabicParenR" startAt="3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clustering model to distinguish which type each of 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 the 700 players is most similar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9C831D-B008-276F-01C2-27B726A3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66" y="3503483"/>
            <a:ext cx="5224921" cy="5328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CA5EF4-7367-510B-A9E7-B1DDA8DD3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67" y="4577522"/>
            <a:ext cx="5120434" cy="678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DD1E98-8459-7AB8-8EB7-8AAE7C3CE9E2}"/>
              </a:ext>
            </a:extLst>
          </p:cNvPr>
          <p:cNvSpPr txBox="1"/>
          <p:nvPr/>
        </p:nvSpPr>
        <p:spPr>
          <a:xfrm>
            <a:off x="975566" y="3221654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Labeling</a:t>
            </a:r>
            <a:endParaRPr kumimoji="1" lang="ko-US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96A48-F815-A39B-7CB2-D7DBFD1C06DF}"/>
              </a:ext>
            </a:extLst>
          </p:cNvPr>
          <p:cNvSpPr txBox="1"/>
          <p:nvPr/>
        </p:nvSpPr>
        <p:spPr>
          <a:xfrm>
            <a:off x="975565" y="4300523"/>
            <a:ext cx="1865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Part of K-NN modeling</a:t>
            </a:r>
            <a:endParaRPr kumimoji="1" lang="ko-US" altLang="en-US" sz="12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798B83-0EBE-5056-7885-D798BDE7C00A}"/>
              </a:ext>
            </a:extLst>
          </p:cNvPr>
          <p:cNvGrpSpPr/>
          <p:nvPr/>
        </p:nvGrpSpPr>
        <p:grpSpPr>
          <a:xfrm>
            <a:off x="6596420" y="3483047"/>
            <a:ext cx="3125391" cy="1904968"/>
            <a:chOff x="4160553" y="4007306"/>
            <a:chExt cx="3125391" cy="19049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C2AB06-FB82-3986-4515-0EDDFA4A55B9}"/>
                </a:ext>
              </a:extLst>
            </p:cNvPr>
            <p:cNvSpPr txBox="1"/>
            <p:nvPr/>
          </p:nvSpPr>
          <p:spPr>
            <a:xfrm>
              <a:off x="4160553" y="4007306"/>
              <a:ext cx="1605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200" b="1" dirty="0"/>
                <a:t>Result of clustering</a:t>
              </a:r>
              <a:endParaRPr kumimoji="1" lang="ko-US" altLang="en-US" sz="1200" b="1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54CFEA3-2D75-F5BD-8E7F-5EE5DC83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1414" y="4282380"/>
              <a:ext cx="3084530" cy="162989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8B5F48D-26F5-5E3B-34F1-28B1EC610882}"/>
                </a:ext>
              </a:extLst>
            </p:cNvPr>
            <p:cNvSpPr/>
            <p:nvPr/>
          </p:nvSpPr>
          <p:spPr>
            <a:xfrm>
              <a:off x="5445303" y="5044555"/>
              <a:ext cx="1160980" cy="8471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E6BB30D-0023-A1FB-2A01-F41B5433C1D7}"/>
              </a:ext>
            </a:extLst>
          </p:cNvPr>
          <p:cNvGrpSpPr/>
          <p:nvPr/>
        </p:nvGrpSpPr>
        <p:grpSpPr>
          <a:xfrm>
            <a:off x="6575632" y="5493324"/>
            <a:ext cx="3822466" cy="708870"/>
            <a:chOff x="7685240" y="5090587"/>
            <a:chExt cx="3822466" cy="7088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C035EE-CAB5-28B9-6EB3-3668DEB78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5240" y="5177918"/>
              <a:ext cx="3822466" cy="621539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4F7736-61D0-0F8C-8885-0D72F9A58C21}"/>
                </a:ext>
              </a:extLst>
            </p:cNvPr>
            <p:cNvSpPr/>
            <p:nvPr/>
          </p:nvSpPr>
          <p:spPr>
            <a:xfrm>
              <a:off x="7685240" y="5090587"/>
              <a:ext cx="3822466" cy="678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3C5F2E-19EC-298B-FACD-A8E70B96ADB3}"/>
              </a:ext>
            </a:extLst>
          </p:cNvPr>
          <p:cNvGrpSpPr/>
          <p:nvPr/>
        </p:nvGrpSpPr>
        <p:grpSpPr>
          <a:xfrm>
            <a:off x="975565" y="1739671"/>
            <a:ext cx="3990687" cy="1301680"/>
            <a:chOff x="1908512" y="1473676"/>
            <a:chExt cx="3990687" cy="13016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E7B128D-99D8-5EB1-205D-585CE881F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8512" y="1747739"/>
              <a:ext cx="3990687" cy="10276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5AE871-B389-DD54-DB8D-0583DA405D75}"/>
                </a:ext>
              </a:extLst>
            </p:cNvPr>
            <p:cNvSpPr txBox="1"/>
            <p:nvPr/>
          </p:nvSpPr>
          <p:spPr>
            <a:xfrm>
              <a:off x="1908512" y="1473676"/>
              <a:ext cx="681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200" dirty="0"/>
                <a:t>Criteria</a:t>
              </a:r>
              <a:endParaRPr kumimoji="1" lang="ko-US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8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(3) Logistic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7AE4C-725B-AE54-AFCE-8B4191DA84DD}"/>
              </a:ext>
            </a:extLst>
          </p:cNvPr>
          <p:cNvSpPr/>
          <p:nvPr/>
        </p:nvSpPr>
        <p:spPr>
          <a:xfrm>
            <a:off x="6096000" y="1995148"/>
            <a:ext cx="5391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Verifying traditional winning strategies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1) Aggressive Baseliner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It is a type that leads the game with a strong forehand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near the baseline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 defeat this type,</a:t>
            </a:r>
          </a:p>
          <a:p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make them hit more shots near the net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BDAA5-2730-F378-A939-EDBD92F8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69" y="4972967"/>
            <a:ext cx="4597400" cy="97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F1609-B2D4-5705-831D-86C9A0487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06" y="1754740"/>
            <a:ext cx="4597400" cy="30742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31D325F-B3F1-4E3B-9EE3-1C38B06E8CE5}"/>
              </a:ext>
            </a:extLst>
          </p:cNvPr>
          <p:cNvGrpSpPr/>
          <p:nvPr/>
        </p:nvGrpSpPr>
        <p:grpSpPr>
          <a:xfrm>
            <a:off x="6215864" y="4494688"/>
            <a:ext cx="2075382" cy="478279"/>
            <a:chOff x="7541230" y="4972967"/>
            <a:chExt cx="2075382" cy="478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F4F41-5102-10A7-7DF7-FC8C24F6BFE5}"/>
                </a:ext>
              </a:extLst>
            </p:cNvPr>
            <p:cNvSpPr txBox="1"/>
            <p:nvPr/>
          </p:nvSpPr>
          <p:spPr>
            <a:xfrm>
              <a:off x="7541230" y="4972967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Almost true!</a:t>
              </a:r>
              <a:endParaRPr kumimoji="1" lang="ko-US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D448C-ABA2-2996-A568-75160D9E7117}"/>
                </a:ext>
              </a:extLst>
            </p:cNvPr>
            <p:cNvSpPr txBox="1"/>
            <p:nvPr/>
          </p:nvSpPr>
          <p:spPr>
            <a:xfrm>
              <a:off x="8876872" y="4989581"/>
              <a:ext cx="739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US" sz="2400" dirty="0"/>
                <a:t>😀</a:t>
              </a:r>
              <a:endParaRPr kumimoji="1" lang="ko-US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357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(3) Logistic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7AE4C-725B-AE54-AFCE-8B4191DA84DD}"/>
              </a:ext>
            </a:extLst>
          </p:cNvPr>
          <p:cNvSpPr/>
          <p:nvPr/>
        </p:nvSpPr>
        <p:spPr>
          <a:xfrm>
            <a:off x="6096000" y="1995148"/>
            <a:ext cx="5391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Verifying traditional winning strategies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2) Counter Puncher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They are usually good at defense and seeks for opponent's mistakes or a decisive winner shot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 defeat this type,</a:t>
            </a:r>
          </a:p>
          <a:p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lead the game calmly and don't rush to finish the game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1D325F-B3F1-4E3B-9EE3-1C38B06E8CE5}"/>
              </a:ext>
            </a:extLst>
          </p:cNvPr>
          <p:cNvGrpSpPr/>
          <p:nvPr/>
        </p:nvGrpSpPr>
        <p:grpSpPr>
          <a:xfrm>
            <a:off x="6215864" y="4494688"/>
            <a:ext cx="3030878" cy="461665"/>
            <a:chOff x="7541230" y="4972967"/>
            <a:chExt cx="3030878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F4F41-5102-10A7-7DF7-FC8C24F6BFE5}"/>
                </a:ext>
              </a:extLst>
            </p:cNvPr>
            <p:cNvSpPr txBox="1"/>
            <p:nvPr/>
          </p:nvSpPr>
          <p:spPr>
            <a:xfrm>
              <a:off x="7541230" y="4972967"/>
              <a:ext cx="2343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A little correlation…?</a:t>
              </a:r>
              <a:endParaRPr kumimoji="1" lang="ko-US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D448C-ABA2-2996-A568-75160D9E7117}"/>
                </a:ext>
              </a:extLst>
            </p:cNvPr>
            <p:cNvSpPr txBox="1"/>
            <p:nvPr/>
          </p:nvSpPr>
          <p:spPr>
            <a:xfrm>
              <a:off x="9832368" y="4972967"/>
              <a:ext cx="739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US" sz="2400" dirty="0"/>
                <a:t>🤔</a:t>
              </a:r>
              <a:endParaRPr kumimoji="1" lang="ko-US" altLang="en-US" sz="24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84ED57-B3A2-8FEB-A08E-3F8A2795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31" y="1618730"/>
            <a:ext cx="4639272" cy="3195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EE20CF-2A46-6CFA-A861-5D8FA8DD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31" y="4864020"/>
            <a:ext cx="457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4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(3) Logistic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7AE4C-725B-AE54-AFCE-8B4191DA84DD}"/>
              </a:ext>
            </a:extLst>
          </p:cNvPr>
          <p:cNvSpPr/>
          <p:nvPr/>
        </p:nvSpPr>
        <p:spPr>
          <a:xfrm>
            <a:off x="6096000" y="1995148"/>
            <a:ext cx="5391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Verifying traditional winning strategies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3) Serve &amp; Volleyer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It is a type that tries to finish the game in short rally, mainly by trying frequent net play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 defeat this type,</a:t>
            </a:r>
          </a:p>
          <a:p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Make a strong first serve so they can’t do the net play easily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1D325F-B3F1-4E3B-9EE3-1C38B06E8CE5}"/>
              </a:ext>
            </a:extLst>
          </p:cNvPr>
          <p:cNvGrpSpPr/>
          <p:nvPr/>
        </p:nvGrpSpPr>
        <p:grpSpPr>
          <a:xfrm>
            <a:off x="6215864" y="4484414"/>
            <a:ext cx="2537723" cy="461665"/>
            <a:chOff x="7541230" y="4962693"/>
            <a:chExt cx="2537723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F4F41-5102-10A7-7DF7-FC8C24F6BFE5}"/>
                </a:ext>
              </a:extLst>
            </p:cNvPr>
            <p:cNvSpPr txBox="1"/>
            <p:nvPr/>
          </p:nvSpPr>
          <p:spPr>
            <a:xfrm>
              <a:off x="7541230" y="4972967"/>
              <a:ext cx="1866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No correlation…</a:t>
              </a:r>
              <a:endParaRPr kumimoji="1" lang="ko-US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D448C-ABA2-2996-A568-75160D9E7117}"/>
                </a:ext>
              </a:extLst>
            </p:cNvPr>
            <p:cNvSpPr txBox="1"/>
            <p:nvPr/>
          </p:nvSpPr>
          <p:spPr>
            <a:xfrm>
              <a:off x="9339213" y="4962693"/>
              <a:ext cx="739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US" altLang="en-US" sz="2400" dirty="0"/>
                <a:t>🥲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888A52-E3FE-612E-1E21-0AE0BFC4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8" y="1709413"/>
            <a:ext cx="4401886" cy="301610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0CDE30-8C61-F2E5-20B2-9BD3270754E1}"/>
              </a:ext>
            </a:extLst>
          </p:cNvPr>
          <p:cNvGrpSpPr/>
          <p:nvPr/>
        </p:nvGrpSpPr>
        <p:grpSpPr>
          <a:xfrm>
            <a:off x="1377888" y="4956353"/>
            <a:ext cx="4132922" cy="711268"/>
            <a:chOff x="4057650" y="3232150"/>
            <a:chExt cx="4132922" cy="7112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4A8196-08EE-2E6E-A55C-091E885B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650" y="3232150"/>
              <a:ext cx="4076700" cy="393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CAC502-BE6E-1EFF-DC7B-E14241A9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3072" y="3613218"/>
              <a:ext cx="4127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6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(3) Logistic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47AE4C-725B-AE54-AFCE-8B4191DA84DD}"/>
              </a:ext>
            </a:extLst>
          </p:cNvPr>
          <p:cNvSpPr/>
          <p:nvPr/>
        </p:nvSpPr>
        <p:spPr>
          <a:xfrm>
            <a:off x="6096000" y="1995148"/>
            <a:ext cx="5391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Verifying traditional winning strategies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3) Serve &amp; Volleyer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It is a type that tries to finish the game quickly, mainly by trying net play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To defeat them,</a:t>
            </a:r>
          </a:p>
          <a:p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Make a strong first serve so they can’t do the net play easily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1D325F-B3F1-4E3B-9EE3-1C38B06E8CE5}"/>
              </a:ext>
            </a:extLst>
          </p:cNvPr>
          <p:cNvGrpSpPr/>
          <p:nvPr/>
        </p:nvGrpSpPr>
        <p:grpSpPr>
          <a:xfrm>
            <a:off x="6215864" y="4484414"/>
            <a:ext cx="2537723" cy="461665"/>
            <a:chOff x="7541230" y="4962693"/>
            <a:chExt cx="2537723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F4F41-5102-10A7-7DF7-FC8C24F6BFE5}"/>
                </a:ext>
              </a:extLst>
            </p:cNvPr>
            <p:cNvSpPr txBox="1"/>
            <p:nvPr/>
          </p:nvSpPr>
          <p:spPr>
            <a:xfrm>
              <a:off x="7541230" y="4972967"/>
              <a:ext cx="1963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No relationship…</a:t>
              </a:r>
              <a:endParaRPr kumimoji="1" lang="ko-US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4D448C-ABA2-2996-A568-75160D9E7117}"/>
                </a:ext>
              </a:extLst>
            </p:cNvPr>
            <p:cNvSpPr txBox="1"/>
            <p:nvPr/>
          </p:nvSpPr>
          <p:spPr>
            <a:xfrm>
              <a:off x="9339213" y="4962693"/>
              <a:ext cx="739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US" altLang="en-US" sz="2400" dirty="0"/>
                <a:t>🥲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888A52-E3FE-612E-1E21-0AE0BFC4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8" y="1709413"/>
            <a:ext cx="4401886" cy="301610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0CDE30-8C61-F2E5-20B2-9BD3270754E1}"/>
              </a:ext>
            </a:extLst>
          </p:cNvPr>
          <p:cNvGrpSpPr/>
          <p:nvPr/>
        </p:nvGrpSpPr>
        <p:grpSpPr>
          <a:xfrm>
            <a:off x="1377888" y="4956353"/>
            <a:ext cx="4132922" cy="711268"/>
            <a:chOff x="4057650" y="3232150"/>
            <a:chExt cx="4132922" cy="7112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4A8196-08EE-2E6E-A55C-091E885B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650" y="3232150"/>
              <a:ext cx="4076700" cy="393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CAC502-BE6E-1EFF-DC7B-E14241A9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3072" y="3613218"/>
              <a:ext cx="4127500" cy="330200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88C413-E182-F100-7C98-7941A58B1EF6}"/>
              </a:ext>
            </a:extLst>
          </p:cNvPr>
          <p:cNvSpPr/>
          <p:nvPr/>
        </p:nvSpPr>
        <p:spPr>
          <a:xfrm>
            <a:off x="1765370" y="2169612"/>
            <a:ext cx="8661260" cy="2606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US" sz="1600" dirty="0"/>
              <a:t>       In the case of AB, there was a valid correlation!</a:t>
            </a:r>
          </a:p>
          <a:p>
            <a:endParaRPr kumimoji="1" lang="en-US" altLang="ko-US" sz="1600" dirty="0"/>
          </a:p>
          <a:p>
            <a:r>
              <a:rPr kumimoji="1" lang="en-US" altLang="ko-US" sz="1600" dirty="0"/>
              <a:t>       But in the other two, the strategy could not be seen as fully verified.</a:t>
            </a:r>
          </a:p>
          <a:p>
            <a:endParaRPr kumimoji="1" lang="en-US" altLang="ko-US" sz="1600" dirty="0"/>
          </a:p>
          <a:p>
            <a:r>
              <a:rPr kumimoji="1" lang="en-US" altLang="ko-US" sz="1600" dirty="0"/>
              <a:t>       However…</a:t>
            </a:r>
            <a:endParaRPr kumimoji="1" lang="ko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344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Data Product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F6999-9407-977B-C622-272AAAEE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9" y="1902252"/>
            <a:ext cx="2961861" cy="1735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CBBEB3-737B-7236-F847-47B1A986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5" y="3835156"/>
            <a:ext cx="2961861" cy="1712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3B723D-640B-FD33-3FDD-E415611C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670" y="1925030"/>
            <a:ext cx="2961861" cy="17123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CE88C5-A615-DAEB-6E77-6C86CE540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012" y="1933516"/>
            <a:ext cx="2961861" cy="1709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0A293C-70A4-44DF-FFD7-17F80A517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9013" y="3878600"/>
            <a:ext cx="2961861" cy="1707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635149-4F5B-985B-5112-2BEA7C5FB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669" y="3868196"/>
            <a:ext cx="2961861" cy="1717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4E33E-7AEB-FE71-5D32-04D490A824FF}"/>
              </a:ext>
            </a:extLst>
          </p:cNvPr>
          <p:cNvSpPr txBox="1"/>
          <p:nvPr/>
        </p:nvSpPr>
        <p:spPr>
          <a:xfrm>
            <a:off x="975566" y="1604705"/>
            <a:ext cx="1611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Aggressive Baseliner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262E5-15F9-FFFD-E905-70C1E38AD5D3}"/>
              </a:ext>
            </a:extLst>
          </p:cNvPr>
          <p:cNvSpPr txBox="1"/>
          <p:nvPr/>
        </p:nvSpPr>
        <p:spPr>
          <a:xfrm>
            <a:off x="4609669" y="1611575"/>
            <a:ext cx="1363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Counter Puncher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B3432-A396-07F5-B07A-EB3F3467B2F6}"/>
              </a:ext>
            </a:extLst>
          </p:cNvPr>
          <p:cNvSpPr txBox="1"/>
          <p:nvPr/>
        </p:nvSpPr>
        <p:spPr>
          <a:xfrm>
            <a:off x="8432892" y="1611575"/>
            <a:ext cx="135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200" dirty="0"/>
              <a:t>Serve &amp; Volleyer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166DC-91D2-4FD5-F124-69315A4EF053}"/>
              </a:ext>
            </a:extLst>
          </p:cNvPr>
          <p:cNvSpPr txBox="1"/>
          <p:nvPr/>
        </p:nvSpPr>
        <p:spPr>
          <a:xfrm>
            <a:off x="5983520" y="408604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US" sz="1100" dirty="0">
                <a:solidFill>
                  <a:srgbClr val="FF0000"/>
                </a:solidFill>
              </a:rPr>
              <a:t>complete outlier...</a:t>
            </a:r>
            <a:endParaRPr kumimoji="1" lang="ko-US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9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E8BCB1-8012-278B-C19E-C73A79785340}"/>
              </a:ext>
            </a:extLst>
          </p:cNvPr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7. Conclusion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A6AE37-B24E-F2AD-8DF7-D3549C09DD93}"/>
              </a:ext>
            </a:extLst>
          </p:cNvPr>
          <p:cNvGrpSpPr/>
          <p:nvPr/>
        </p:nvGrpSpPr>
        <p:grpSpPr>
          <a:xfrm>
            <a:off x="2130350" y="2015571"/>
            <a:ext cx="8127083" cy="1158510"/>
            <a:chOff x="2321735" y="2377076"/>
            <a:chExt cx="8127083" cy="115851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D07B7F-B425-B240-8B2C-99EADAA3798E}"/>
                </a:ext>
              </a:extLst>
            </p:cNvPr>
            <p:cNvSpPr/>
            <p:nvPr/>
          </p:nvSpPr>
          <p:spPr>
            <a:xfrm>
              <a:off x="2874510" y="2473757"/>
              <a:ext cx="7574308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As a result of clustering, the distribution of players’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types was almost the same as is generally known</a:t>
              </a:r>
            </a:p>
            <a:p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Aggressive Baseliner  =  Counter Puncher  &gt;&gt;&gt;&gt;  Serve &amp; Volleyer  &gt;&gt;  All-round Player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0C4FD2-0CB9-CDBA-F438-886206182CF0}"/>
                </a:ext>
              </a:extLst>
            </p:cNvPr>
            <p:cNvSpPr/>
            <p:nvPr/>
          </p:nvSpPr>
          <p:spPr>
            <a:xfrm>
              <a:off x="2321735" y="2377076"/>
              <a:ext cx="153550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0 1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EF43F9-1864-A9D5-B043-E73667E009BD}"/>
              </a:ext>
            </a:extLst>
          </p:cNvPr>
          <p:cNvGrpSpPr/>
          <p:nvPr/>
        </p:nvGrpSpPr>
        <p:grpSpPr>
          <a:xfrm>
            <a:off x="2130350" y="3683920"/>
            <a:ext cx="7119978" cy="1633103"/>
            <a:chOff x="2321735" y="3737804"/>
            <a:chExt cx="7119978" cy="16331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33A30B7-75EF-A0F9-B8C2-DE1C9916C287}"/>
                </a:ext>
              </a:extLst>
            </p:cNvPr>
            <p:cNvSpPr/>
            <p:nvPr/>
          </p:nvSpPr>
          <p:spPr>
            <a:xfrm>
              <a:off x="2874511" y="3832024"/>
              <a:ext cx="6567202" cy="1538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Some traditional winning strategies didn’t fit well with the real data.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But for representative players in each type,</a:t>
              </a:r>
            </a:p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the strategies tended to fit better.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9BE0B6-2207-B321-7641-08CAAF3568FD}"/>
                </a:ext>
              </a:extLst>
            </p:cNvPr>
            <p:cNvSpPr/>
            <p:nvPr/>
          </p:nvSpPr>
          <p:spPr>
            <a:xfrm>
              <a:off x="2321735" y="3737804"/>
              <a:ext cx="153550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spc="-150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336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86FCEA-3E40-148B-CF77-E440DC263FEC}"/>
              </a:ext>
            </a:extLst>
          </p:cNvPr>
          <p:cNvSpPr txBox="1"/>
          <p:nvPr/>
        </p:nvSpPr>
        <p:spPr>
          <a:xfrm>
            <a:off x="4263062" y="2967335"/>
            <a:ext cx="3665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5400" dirty="0"/>
              <a:t>Thank you!</a:t>
            </a:r>
            <a:endParaRPr kumimoji="1" lang="ko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9031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Over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462576" y="1774917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456" y="2119830"/>
            <a:ext cx="1293565" cy="869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Problem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Definition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07391" y="1774917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9488" y="2067881"/>
            <a:ext cx="1293565" cy="869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Collection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9483461-C6FF-664A-B618-DE8613C72B82}"/>
              </a:ext>
            </a:extLst>
          </p:cNvPr>
          <p:cNvSpPr/>
          <p:nvPr/>
        </p:nvSpPr>
        <p:spPr>
          <a:xfrm>
            <a:off x="5346822" y="4008834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F40FD3-D9A5-F3F1-2851-A3719794BC4B}"/>
              </a:ext>
            </a:extLst>
          </p:cNvPr>
          <p:cNvSpPr/>
          <p:nvPr/>
        </p:nvSpPr>
        <p:spPr>
          <a:xfrm>
            <a:off x="5484386" y="4309792"/>
            <a:ext cx="1293565" cy="869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Modeling &amp; Analysis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9AB0E7D-7EE5-7EFD-28CD-90C6A3B20779}"/>
              </a:ext>
            </a:extLst>
          </p:cNvPr>
          <p:cNvSpPr/>
          <p:nvPr/>
        </p:nvSpPr>
        <p:spPr>
          <a:xfrm>
            <a:off x="8191637" y="4008834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5C3FB-7480-4E78-1117-D63ED4737A4F}"/>
              </a:ext>
            </a:extLst>
          </p:cNvPr>
          <p:cNvSpPr/>
          <p:nvPr/>
        </p:nvSpPr>
        <p:spPr>
          <a:xfrm>
            <a:off x="8333464" y="4309792"/>
            <a:ext cx="1293565" cy="869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Product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E0C85B-DD50-10A2-2618-5421965710ED}"/>
              </a:ext>
            </a:extLst>
          </p:cNvPr>
          <p:cNvSpPr/>
          <p:nvPr/>
        </p:nvSpPr>
        <p:spPr>
          <a:xfrm>
            <a:off x="2423146" y="4008834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86230-870D-54CE-C768-567939974102}"/>
              </a:ext>
            </a:extLst>
          </p:cNvPr>
          <p:cNvSpPr/>
          <p:nvPr/>
        </p:nvSpPr>
        <p:spPr>
          <a:xfrm>
            <a:off x="2564971" y="4499956"/>
            <a:ext cx="1293565" cy="4542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EDA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C4C5D3-BF64-3C34-443C-CAEB64336191}"/>
              </a:ext>
            </a:extLst>
          </p:cNvPr>
          <p:cNvSpPr/>
          <p:nvPr/>
        </p:nvSpPr>
        <p:spPr>
          <a:xfrm>
            <a:off x="8191637" y="1851783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E9B79B-9538-2ADA-CC1C-41C9C2C375F6}"/>
              </a:ext>
            </a:extLst>
          </p:cNvPr>
          <p:cNvSpPr/>
          <p:nvPr/>
        </p:nvSpPr>
        <p:spPr>
          <a:xfrm>
            <a:off x="8326149" y="2127162"/>
            <a:ext cx="1293565" cy="8697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Cleaning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54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Problem Definition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21735" y="2377076"/>
            <a:ext cx="15355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74510" y="2473757"/>
            <a:ext cx="5609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How can we classify the types of tennis player based on the player data?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21735" y="3737804"/>
            <a:ext cx="15355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chemeClr val="bg1">
                    <a:lumMod val="6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0 2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74511" y="3832024"/>
            <a:ext cx="6691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There are traditional winning strategies for each type. Can we verify them through real data?</a:t>
            </a:r>
          </a:p>
        </p:txBody>
      </p:sp>
    </p:spTree>
    <p:extLst>
      <p:ext uri="{BB962C8B-B14F-4D97-AF65-F5344CB8AC3E}">
        <p14:creationId xmlns:p14="http://schemas.microsoft.com/office/powerpoint/2010/main" val="413806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Data Collection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AA6DC4-C660-89F2-AE30-2E335918F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45" y="1407625"/>
            <a:ext cx="7514109" cy="4042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46C590-9F23-580B-7B01-89E242A30219}"/>
              </a:ext>
            </a:extLst>
          </p:cNvPr>
          <p:cNvSpPr/>
          <p:nvPr/>
        </p:nvSpPr>
        <p:spPr>
          <a:xfrm>
            <a:off x="5897366" y="1859622"/>
            <a:ext cx="3955688" cy="1458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63407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476298" y="2336947"/>
            <a:ext cx="72843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 about 3,608 matches from 1960 to 2022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 about 619,647 points (for every each point)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Data about lots of other stats related to tennis players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ex) serve, shot types, shot direction, net points and so on…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17B343-1BEC-6A3D-249D-D6923FEF119C}"/>
              </a:ext>
            </a:extLst>
          </p:cNvPr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Data Collection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59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72D786-DC2F-B970-DAA2-8AF9047865F2}"/>
              </a:ext>
            </a:extLst>
          </p:cNvPr>
          <p:cNvGrpSpPr/>
          <p:nvPr/>
        </p:nvGrpSpPr>
        <p:grpSpPr>
          <a:xfrm>
            <a:off x="704168" y="1386885"/>
            <a:ext cx="2855935" cy="2029944"/>
            <a:chOff x="1025312" y="1399056"/>
            <a:chExt cx="2855935" cy="2029944"/>
          </a:xfrm>
        </p:grpSpPr>
        <p:sp>
          <p:nvSpPr>
            <p:cNvPr id="3" name="타원 2"/>
            <p:cNvSpPr/>
            <p:nvPr/>
          </p:nvSpPr>
          <p:spPr>
            <a:xfrm>
              <a:off x="1409245" y="1399056"/>
              <a:ext cx="2029944" cy="202994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25312" y="1829690"/>
              <a:ext cx="2855935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18 datasets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representing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each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element of tennis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C46A91-6510-3A9F-575A-F76C4E7AAC8E}"/>
              </a:ext>
            </a:extLst>
          </p:cNvPr>
          <p:cNvGrpSpPr/>
          <p:nvPr/>
        </p:nvGrpSpPr>
        <p:grpSpPr>
          <a:xfrm>
            <a:off x="675105" y="4043411"/>
            <a:ext cx="2855935" cy="2029944"/>
            <a:chOff x="6434167" y="1686761"/>
            <a:chExt cx="2855935" cy="2029944"/>
          </a:xfrm>
        </p:grpSpPr>
        <p:sp>
          <p:nvSpPr>
            <p:cNvPr id="7" name="타원 6"/>
            <p:cNvSpPr/>
            <p:nvPr/>
          </p:nvSpPr>
          <p:spPr>
            <a:xfrm>
              <a:off x="6847163" y="1686761"/>
              <a:ext cx="2029944" cy="20299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34167" y="2228736"/>
              <a:ext cx="2855935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4 reorganized datasets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that contain only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the data I need</a:t>
              </a:r>
            </a:p>
          </p:txBody>
        </p:sp>
      </p:grpSp>
      <p:cxnSp>
        <p:nvCxnSpPr>
          <p:cNvPr id="10" name="직선 연결선 9"/>
          <p:cNvCxnSpPr>
            <a:cxnSpLocks/>
          </p:cNvCxnSpPr>
          <p:nvPr/>
        </p:nvCxnSpPr>
        <p:spPr>
          <a:xfrm flipH="1">
            <a:off x="2100164" y="3407735"/>
            <a:ext cx="2908" cy="660424"/>
          </a:xfrm>
          <a:prstGeom prst="line">
            <a:avLst/>
          </a:prstGeom>
          <a:ln w="57150">
            <a:solidFill>
              <a:srgbClr val="B7B29D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FE20D6-BCA6-0006-2381-B7D5EAF715B6}"/>
              </a:ext>
            </a:extLst>
          </p:cNvPr>
          <p:cNvSpPr/>
          <p:nvPr/>
        </p:nvSpPr>
        <p:spPr>
          <a:xfrm>
            <a:off x="975566" y="845489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Data Cleaning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7FE850-B384-1AA5-6276-1C1B423E626A}"/>
              </a:ext>
            </a:extLst>
          </p:cNvPr>
          <p:cNvGrpSpPr/>
          <p:nvPr/>
        </p:nvGrpSpPr>
        <p:grpSpPr>
          <a:xfrm>
            <a:off x="3249179" y="1386885"/>
            <a:ext cx="2855935" cy="2029944"/>
            <a:chOff x="1004046" y="1399056"/>
            <a:chExt cx="2855935" cy="20299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CEED70D-143E-236F-FD74-3C9261AB15B6}"/>
                </a:ext>
              </a:extLst>
            </p:cNvPr>
            <p:cNvSpPr/>
            <p:nvPr/>
          </p:nvSpPr>
          <p:spPr>
            <a:xfrm>
              <a:off x="1409245" y="1399056"/>
              <a:ext cx="2029944" cy="202994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770DB9-347E-2A66-4DB8-0A80F6CCA4AC}"/>
                </a:ext>
              </a:extLst>
            </p:cNvPr>
            <p:cNvSpPr/>
            <p:nvPr/>
          </p:nvSpPr>
          <p:spPr>
            <a:xfrm>
              <a:off x="1004046" y="2056012"/>
              <a:ext cx="2855935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NAs and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invalid values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CE84500-F755-074D-654F-5471CAEF9ABA}"/>
              </a:ext>
            </a:extLst>
          </p:cNvPr>
          <p:cNvGrpSpPr/>
          <p:nvPr/>
        </p:nvGrpSpPr>
        <p:grpSpPr>
          <a:xfrm>
            <a:off x="5856009" y="1386885"/>
            <a:ext cx="2855935" cy="2029944"/>
            <a:chOff x="1010239" y="1399056"/>
            <a:chExt cx="2855935" cy="202994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443C3-37F3-88A8-D5CF-051A0BC01899}"/>
                </a:ext>
              </a:extLst>
            </p:cNvPr>
            <p:cNvSpPr/>
            <p:nvPr/>
          </p:nvSpPr>
          <p:spPr>
            <a:xfrm>
              <a:off x="1409245" y="1399056"/>
              <a:ext cx="2029944" cy="202994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2D4CD1-65B6-D2B2-456B-74A4351B6DCF}"/>
                </a:ext>
              </a:extLst>
            </p:cNvPr>
            <p:cNvSpPr/>
            <p:nvPr/>
          </p:nvSpPr>
          <p:spPr>
            <a:xfrm>
              <a:off x="1010239" y="1895383"/>
              <a:ext cx="2855935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Character type of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the match date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ex) 20221208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0B0AF0D-EE75-B525-E6C1-209909641F90}"/>
              </a:ext>
            </a:extLst>
          </p:cNvPr>
          <p:cNvGrpSpPr/>
          <p:nvPr/>
        </p:nvGrpSpPr>
        <p:grpSpPr>
          <a:xfrm>
            <a:off x="8434142" y="1386885"/>
            <a:ext cx="2855935" cy="2029944"/>
            <a:chOff x="1025312" y="1399056"/>
            <a:chExt cx="2855935" cy="20299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910E66A-623B-9EA0-3EDF-3FF56EB3381A}"/>
                </a:ext>
              </a:extLst>
            </p:cNvPr>
            <p:cNvSpPr/>
            <p:nvPr/>
          </p:nvSpPr>
          <p:spPr>
            <a:xfrm>
              <a:off x="1409245" y="1399056"/>
              <a:ext cx="2029944" cy="202994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B8C66B-015A-488D-00BA-8763051435F8}"/>
                </a:ext>
              </a:extLst>
            </p:cNvPr>
            <p:cNvSpPr/>
            <p:nvPr/>
          </p:nvSpPr>
          <p:spPr>
            <a:xfrm>
              <a:off x="1025312" y="1829690"/>
              <a:ext cx="285593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08D62F-8418-C0FA-B1DE-A927E2042007}"/>
              </a:ext>
            </a:extLst>
          </p:cNvPr>
          <p:cNvGrpSpPr/>
          <p:nvPr/>
        </p:nvGrpSpPr>
        <p:grpSpPr>
          <a:xfrm>
            <a:off x="3270445" y="4043411"/>
            <a:ext cx="2855935" cy="2029944"/>
            <a:chOff x="6434167" y="1686761"/>
            <a:chExt cx="2855935" cy="20299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552CC7-0E2E-607E-147A-4FC7BD535A6C}"/>
                </a:ext>
              </a:extLst>
            </p:cNvPr>
            <p:cNvSpPr/>
            <p:nvPr/>
          </p:nvSpPr>
          <p:spPr>
            <a:xfrm>
              <a:off x="6847163" y="1686761"/>
              <a:ext cx="2029944" cy="20299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6AB84D-A647-A975-D364-8D90228368FB}"/>
                </a:ext>
              </a:extLst>
            </p:cNvPr>
            <p:cNvSpPr/>
            <p:nvPr/>
          </p:nvSpPr>
          <p:spPr>
            <a:xfrm>
              <a:off x="6434167" y="2349496"/>
              <a:ext cx="2855935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Remove them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from the datasets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F76CEB-8C4C-0153-7A28-3A4E6A1E8F0F}"/>
              </a:ext>
            </a:extLst>
          </p:cNvPr>
          <p:cNvGrpSpPr/>
          <p:nvPr/>
        </p:nvGrpSpPr>
        <p:grpSpPr>
          <a:xfrm>
            <a:off x="5865786" y="4043411"/>
            <a:ext cx="2855935" cy="2029944"/>
            <a:chOff x="6434167" y="1686761"/>
            <a:chExt cx="2855935" cy="20299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E68F567-76F3-7CFD-8821-45DB61725C99}"/>
                </a:ext>
              </a:extLst>
            </p:cNvPr>
            <p:cNvSpPr/>
            <p:nvPr/>
          </p:nvSpPr>
          <p:spPr>
            <a:xfrm>
              <a:off x="6847163" y="1686761"/>
              <a:ext cx="2029944" cy="20299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529B2DE-D4BF-49FE-00BA-BC032997EED8}"/>
                </a:ext>
              </a:extLst>
            </p:cNvPr>
            <p:cNvSpPr/>
            <p:nvPr/>
          </p:nvSpPr>
          <p:spPr>
            <a:xfrm>
              <a:off x="6434167" y="2179376"/>
              <a:ext cx="2855935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Date type of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the match date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ex) 2022-12-08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F9B21E-3C96-CC7D-3D43-EDE46EF97655}"/>
              </a:ext>
            </a:extLst>
          </p:cNvPr>
          <p:cNvGrpSpPr/>
          <p:nvPr/>
        </p:nvGrpSpPr>
        <p:grpSpPr>
          <a:xfrm>
            <a:off x="8420032" y="4043411"/>
            <a:ext cx="2855935" cy="2029944"/>
            <a:chOff x="6434167" y="1686761"/>
            <a:chExt cx="2855935" cy="202994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A72ACBD-44C6-7E7C-E5C1-3509373A4AEB}"/>
                </a:ext>
              </a:extLst>
            </p:cNvPr>
            <p:cNvSpPr/>
            <p:nvPr/>
          </p:nvSpPr>
          <p:spPr>
            <a:xfrm>
              <a:off x="6847163" y="1686761"/>
              <a:ext cx="2029944" cy="20299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B7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A0097A-0489-20C2-9B65-B1AE88FA7D66}"/>
                </a:ext>
              </a:extLst>
            </p:cNvPr>
            <p:cNvSpPr/>
            <p:nvPr/>
          </p:nvSpPr>
          <p:spPr>
            <a:xfrm>
              <a:off x="6434167" y="2328231"/>
              <a:ext cx="2855935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Divide it into two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separate columns</a:t>
              </a:r>
            </a:p>
          </p:txBody>
        </p:sp>
      </p:grpSp>
      <p:cxnSp>
        <p:nvCxnSpPr>
          <p:cNvPr id="39" name="직선 연결선 9">
            <a:extLst>
              <a:ext uri="{FF2B5EF4-FFF2-40B4-BE49-F238E27FC236}">
                <a16:creationId xmlns:a16="http://schemas.microsoft.com/office/drawing/2014/main" id="{1F1E2604-EC74-B41F-73DF-3ACD3BDEBCA9}"/>
              </a:ext>
            </a:extLst>
          </p:cNvPr>
          <p:cNvCxnSpPr>
            <a:cxnSpLocks/>
          </p:cNvCxnSpPr>
          <p:nvPr/>
        </p:nvCxnSpPr>
        <p:spPr>
          <a:xfrm flipH="1">
            <a:off x="4666442" y="3396676"/>
            <a:ext cx="2908" cy="660424"/>
          </a:xfrm>
          <a:prstGeom prst="line">
            <a:avLst/>
          </a:prstGeom>
          <a:ln w="57150">
            <a:solidFill>
              <a:srgbClr val="B7B29D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9">
            <a:extLst>
              <a:ext uri="{FF2B5EF4-FFF2-40B4-BE49-F238E27FC236}">
                <a16:creationId xmlns:a16="http://schemas.microsoft.com/office/drawing/2014/main" id="{CF3DBB6C-D18D-D304-36B5-259454A5ABDF}"/>
              </a:ext>
            </a:extLst>
          </p:cNvPr>
          <p:cNvCxnSpPr>
            <a:cxnSpLocks/>
          </p:cNvCxnSpPr>
          <p:nvPr/>
        </p:nvCxnSpPr>
        <p:spPr>
          <a:xfrm flipH="1">
            <a:off x="7283976" y="3416829"/>
            <a:ext cx="2908" cy="660424"/>
          </a:xfrm>
          <a:prstGeom prst="line">
            <a:avLst/>
          </a:prstGeom>
          <a:ln w="57150">
            <a:solidFill>
              <a:srgbClr val="B7B29D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9">
            <a:extLst>
              <a:ext uri="{FF2B5EF4-FFF2-40B4-BE49-F238E27FC236}">
                <a16:creationId xmlns:a16="http://schemas.microsoft.com/office/drawing/2014/main" id="{3C439353-7D18-2F46-85A7-ED9CFA9FC935}"/>
              </a:ext>
            </a:extLst>
          </p:cNvPr>
          <p:cNvCxnSpPr>
            <a:cxnSpLocks/>
          </p:cNvCxnSpPr>
          <p:nvPr/>
        </p:nvCxnSpPr>
        <p:spPr>
          <a:xfrm flipH="1">
            <a:off x="9841561" y="3417193"/>
            <a:ext cx="2908" cy="660424"/>
          </a:xfrm>
          <a:prstGeom prst="line">
            <a:avLst/>
          </a:prstGeom>
          <a:ln w="57150">
            <a:solidFill>
              <a:srgbClr val="B7B29D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652606-C5F0-7616-9C63-6A598C04D70C}"/>
              </a:ext>
            </a:extLst>
          </p:cNvPr>
          <p:cNvSpPr/>
          <p:nvPr/>
        </p:nvSpPr>
        <p:spPr>
          <a:xfrm>
            <a:off x="8420032" y="1852318"/>
            <a:ext cx="285593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Column that contains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two information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(game#, seq# in game)</a:t>
            </a:r>
          </a:p>
        </p:txBody>
      </p:sp>
    </p:spTree>
    <p:extLst>
      <p:ext uri="{BB962C8B-B14F-4D97-AF65-F5344CB8AC3E}">
        <p14:creationId xmlns:p14="http://schemas.microsoft.com/office/powerpoint/2010/main" val="207214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FE20D6-BCA6-0006-2381-B7D5EAF715B6}"/>
              </a:ext>
            </a:extLst>
          </p:cNvPr>
          <p:cNvSpPr/>
          <p:nvPr/>
        </p:nvSpPr>
        <p:spPr>
          <a:xfrm>
            <a:off x="975566" y="845489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4. EDA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D1A687-6409-5AEF-FCBD-2A56F8E0A3CA}"/>
              </a:ext>
            </a:extLst>
          </p:cNvPr>
          <p:cNvGrpSpPr/>
          <p:nvPr/>
        </p:nvGrpSpPr>
        <p:grpSpPr>
          <a:xfrm>
            <a:off x="1829024" y="3822934"/>
            <a:ext cx="3176852" cy="2383734"/>
            <a:chOff x="1436346" y="3894062"/>
            <a:chExt cx="3176852" cy="23837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EC90E6-CBB5-E9DD-AAA4-57612EF0E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346" y="4140283"/>
              <a:ext cx="3058093" cy="21375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05BA2C-7693-22B6-80D3-946417D52873}"/>
                </a:ext>
              </a:extLst>
            </p:cNvPr>
            <p:cNvSpPr txBox="1"/>
            <p:nvPr/>
          </p:nvSpPr>
          <p:spPr>
            <a:xfrm>
              <a:off x="1544729" y="3894062"/>
              <a:ext cx="30684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Difference in scoring according to server/receiver</a:t>
              </a:r>
              <a:endParaRPr kumimoji="1" lang="ko-US" altLang="en-US" sz="10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B54674-1F05-C924-B1F6-D00C7ADCF9C7}"/>
              </a:ext>
            </a:extLst>
          </p:cNvPr>
          <p:cNvGrpSpPr/>
          <p:nvPr/>
        </p:nvGrpSpPr>
        <p:grpSpPr>
          <a:xfrm>
            <a:off x="1908482" y="1362574"/>
            <a:ext cx="3124695" cy="2260623"/>
            <a:chOff x="1818526" y="1408266"/>
            <a:chExt cx="3124695" cy="22606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8B0686-888B-1667-0DE3-0751D1657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8526" y="1608003"/>
              <a:ext cx="3017936" cy="20608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93AB8-FFC0-28CE-2449-281037FEFF94}"/>
                </a:ext>
              </a:extLst>
            </p:cNvPr>
            <p:cNvSpPr txBox="1"/>
            <p:nvPr/>
          </p:nvSpPr>
          <p:spPr>
            <a:xfrm>
              <a:off x="1954902" y="1408266"/>
              <a:ext cx="2988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Proportion of S&amp;V play according to the period</a:t>
              </a:r>
              <a:endParaRPr kumimoji="1" lang="ko-US" altLang="en-US" sz="10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BFA39D-E535-8DFB-9A5F-E7D735E7DBD4}"/>
              </a:ext>
            </a:extLst>
          </p:cNvPr>
          <p:cNvGrpSpPr/>
          <p:nvPr/>
        </p:nvGrpSpPr>
        <p:grpSpPr>
          <a:xfrm>
            <a:off x="6081454" y="4377541"/>
            <a:ext cx="3708400" cy="1516221"/>
            <a:chOff x="5863441" y="4541927"/>
            <a:chExt cx="3708400" cy="151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EACB36-A068-A2E9-C137-9F8B04A99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3441" y="4788148"/>
              <a:ext cx="3708400" cy="127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E9224F-CBA9-8ABF-ACBC-F15EB39BB844}"/>
                </a:ext>
              </a:extLst>
            </p:cNvPr>
            <p:cNvSpPr txBox="1"/>
            <p:nvPr/>
          </p:nvSpPr>
          <p:spPr>
            <a:xfrm>
              <a:off x="5863441" y="4541927"/>
              <a:ext cx="2246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Summary about the serve direction</a:t>
              </a:r>
              <a:endParaRPr kumimoji="1" lang="ko-US" altLang="en-US" sz="10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8FCEDAB-77C7-5043-F389-890F38C761CC}"/>
              </a:ext>
            </a:extLst>
          </p:cNvPr>
          <p:cNvGrpSpPr/>
          <p:nvPr/>
        </p:nvGrpSpPr>
        <p:grpSpPr>
          <a:xfrm>
            <a:off x="6020627" y="1188272"/>
            <a:ext cx="4187365" cy="2952802"/>
            <a:chOff x="5702131" y="1116353"/>
            <a:chExt cx="4187365" cy="29528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E20412-DD04-B209-8D7A-D0E5BA50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958" y="1291447"/>
              <a:ext cx="3909366" cy="277770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F9C17E-4D2E-AED5-F8BC-162F0F9E30F7}"/>
                </a:ext>
              </a:extLst>
            </p:cNvPr>
            <p:cNvSpPr txBox="1"/>
            <p:nvPr/>
          </p:nvSpPr>
          <p:spPr>
            <a:xfrm>
              <a:off x="5702131" y="1116353"/>
              <a:ext cx="4187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Changes in the types and frequency of shots according to the times</a:t>
              </a:r>
              <a:endParaRPr kumimoji="1" lang="ko-US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73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689954" y="2518126"/>
            <a:ext cx="1837426" cy="18374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1822517" y="2650689"/>
            <a:ext cx="1572300" cy="15723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90988" y="3123903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Linear</a:t>
            </a:r>
          </a:p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Regression</a:t>
            </a:r>
          </a:p>
        </p:txBody>
      </p:sp>
      <p:sp>
        <p:nvSpPr>
          <p:cNvPr id="7" name="타원 6"/>
          <p:cNvSpPr/>
          <p:nvPr/>
        </p:nvSpPr>
        <p:spPr>
          <a:xfrm>
            <a:off x="5098156" y="2518126"/>
            <a:ext cx="1837426" cy="18374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30719" y="2650689"/>
            <a:ext cx="1572300" cy="15723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09464" y="3123903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K-NN</a:t>
            </a:r>
          </a:p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Clustering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98D47C-B38D-53DF-B143-F784FCCADA04}"/>
              </a:ext>
            </a:extLst>
          </p:cNvPr>
          <p:cNvSpPr/>
          <p:nvPr/>
        </p:nvSpPr>
        <p:spPr>
          <a:xfrm>
            <a:off x="8506358" y="2518081"/>
            <a:ext cx="1837426" cy="18374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6F4DCF-6B16-DA9D-A881-AB7974DEA566}"/>
              </a:ext>
            </a:extLst>
          </p:cNvPr>
          <p:cNvSpPr/>
          <p:nvPr/>
        </p:nvSpPr>
        <p:spPr>
          <a:xfrm>
            <a:off x="8638921" y="2650644"/>
            <a:ext cx="1572300" cy="15723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273C57-B6B8-F0E7-73CB-C7FB4431189E}"/>
              </a:ext>
            </a:extLst>
          </p:cNvPr>
          <p:cNvSpPr/>
          <p:nvPr/>
        </p:nvSpPr>
        <p:spPr>
          <a:xfrm>
            <a:off x="8427940" y="3123858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Logistic</a:t>
            </a:r>
          </a:p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3500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3A5B26-3117-59F6-4A8D-05960A48A287}"/>
              </a:ext>
            </a:extLst>
          </p:cNvPr>
          <p:cNvSpPr/>
          <p:nvPr/>
        </p:nvSpPr>
        <p:spPr>
          <a:xfrm>
            <a:off x="975565" y="907133"/>
            <a:ext cx="656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5.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+mn-cs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Modeling &amp; Analysis – (1) Linear Regression Analysis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+mn-cs"/>
            </a:endParaRPr>
          </a:p>
        </p:txBody>
      </p:sp>
      <p:pic>
        <p:nvPicPr>
          <p:cNvPr id="1026" name="Picture 2" descr="The Perfect Tennis Serve in 8 Simple Steps | Tennis Uni">
            <a:extLst>
              <a:ext uri="{FF2B5EF4-FFF2-40B4-BE49-F238E27FC236}">
                <a16:creationId xmlns:a16="http://schemas.microsoft.com/office/drawing/2014/main" id="{593AB262-D9CE-39AA-5F15-3F3FA4FCC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9" y="1918156"/>
            <a:ext cx="5297034" cy="35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F71AEC-CE0C-AC96-5312-0AE0A129A300}"/>
              </a:ext>
            </a:extLst>
          </p:cNvPr>
          <p:cNvGrpSpPr/>
          <p:nvPr/>
        </p:nvGrpSpPr>
        <p:grpSpPr>
          <a:xfrm>
            <a:off x="7962467" y="2945539"/>
            <a:ext cx="2322494" cy="1477328"/>
            <a:chOff x="7541230" y="2945539"/>
            <a:chExt cx="2322494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F4F41-5102-10A7-7DF7-FC8C24F6BFE5}"/>
                </a:ext>
              </a:extLst>
            </p:cNvPr>
            <p:cNvSpPr txBox="1"/>
            <p:nvPr/>
          </p:nvSpPr>
          <p:spPr>
            <a:xfrm>
              <a:off x="7541230" y="2945539"/>
              <a:ext cx="232249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US" dirty="0"/>
                <a:t>Wide serve , T serve</a:t>
              </a:r>
            </a:p>
            <a:p>
              <a:pPr algn="ctr"/>
              <a:endParaRPr kumimoji="1" lang="en-US" altLang="ko-US" dirty="0"/>
            </a:p>
            <a:p>
              <a:pPr algn="ctr"/>
              <a:endParaRPr kumimoji="1" lang="en-US" altLang="ko-US" dirty="0"/>
            </a:p>
            <a:p>
              <a:pPr algn="ctr"/>
              <a:endParaRPr kumimoji="1" lang="en-US" altLang="ko-US" dirty="0"/>
            </a:p>
            <a:p>
              <a:pPr algn="ctr"/>
              <a:r>
                <a:rPr kumimoji="1" lang="en-US" altLang="ko-US" dirty="0"/>
                <a:t>Body serve</a:t>
              </a:r>
              <a:endParaRPr kumimoji="1" lang="ko-US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B7D2A75-7B8D-8A9C-7265-165F4CD7F096}"/>
                </a:ext>
              </a:extLst>
            </p:cNvPr>
            <p:cNvSpPr/>
            <p:nvPr/>
          </p:nvSpPr>
          <p:spPr>
            <a:xfrm rot="5400000">
              <a:off x="8245277" y="3227003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&gt;&gt;</a:t>
              </a:r>
              <a:endParaRPr kumimoji="1" lang="ko-US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4" name="그림 13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1C75EA23-5E3C-8D6F-8D3C-6F6131731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62" y="1979506"/>
            <a:ext cx="331199" cy="645500"/>
          </a:xfrm>
          <a:prstGeom prst="rect">
            <a:avLst/>
          </a:prstGeom>
        </p:spPr>
      </p:pic>
      <p:pic>
        <p:nvPicPr>
          <p:cNvPr id="15" name="그림 14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4F5C8C79-6141-8535-C763-920733FDC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7" y="4515510"/>
            <a:ext cx="331199" cy="6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717</Words>
  <Application>Microsoft Macintosh PowerPoint</Application>
  <PresentationFormat>와이드스크린</PresentationFormat>
  <Paragraphs>156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Noto Sans CJK KR Bold</vt:lpstr>
      <vt:lpstr>Noto Sans CJK KR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이민용[ 학부재학 / 사회학과 ]</cp:lastModifiedBy>
  <cp:revision>172</cp:revision>
  <dcterms:created xsi:type="dcterms:W3CDTF">2021-05-30T08:06:49Z</dcterms:created>
  <dcterms:modified xsi:type="dcterms:W3CDTF">2022-12-08T15:59:21Z</dcterms:modified>
</cp:coreProperties>
</file>